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000000"/>
          </p15:clr>
        </p15:guide>
        <p15:guide id="2" pos="2212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8wvGLa8LjisWcgNGtjCbkqUKy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74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student.collegeboard.org/exploreap/the-rewards/scholar-award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student.collegeboard.org/exploreap/the-rewards/scholar-award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p1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Presenter can add additional bullets on the college admission/college graduation rates at your school for former students in your AP courses.</a:t>
            </a:r>
            <a:endParaRPr/>
          </a:p>
        </p:txBody>
      </p:sp>
      <p:sp>
        <p:nvSpPr>
          <p:cNvPr id="109" name="Google Shape;109;p1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15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b753c4f2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g6b753c4f2b_0_1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9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6b753c4f2b_0_13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929f10cf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g7929f10cfb_0_5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9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Presenter can provide stats (if available) about the growth of the school’s AP program.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 Scholars information [if needed]: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https://apstudent.collegeboard.org/exploreap/the-rewards/scholar-awards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7929f10cfb_0_5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b6af5495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6b6af54959_0_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9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6b6af54959_0_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" name="Google Shape;171;p30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0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de7588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g7cde758815_0_0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9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cde758815_0_0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/>
          </a:p>
        </p:txBody>
      </p:sp>
      <p:sp>
        <p:nvSpPr>
          <p:cNvPr id="46" name="Google Shape;46;p3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" name="Google Shape;60;p5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Presenter will highlight courses in each content area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Presenter can provide stats (if available) about the growth of the school’s AP program.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 Scholars information [if needed]: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https://apstudent.collegeboard.org/exploreap/the-rewards/scholar-awards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8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8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 txBox="1">
            <a:spLocks noGrp="1"/>
          </p:cNvSpPr>
          <p:nvPr>
            <p:ph type="title"/>
          </p:nvPr>
        </p:nvSpPr>
        <p:spPr>
          <a:xfrm>
            <a:off x="990600" y="2819400"/>
            <a:ext cx="716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2"/>
          <p:cNvPicPr preferRelativeResize="0"/>
          <p:nvPr/>
        </p:nvPicPr>
        <p:blipFill rotWithShape="1">
          <a:blip r:embed="rId2">
            <a:alphaModFix/>
          </a:blip>
          <a:srcRect t="67459" b="16666"/>
          <a:stretch/>
        </p:blipFill>
        <p:spPr>
          <a:xfrm>
            <a:off x="0" y="5760962"/>
            <a:ext cx="9144000" cy="108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2" descr="collegeboard_logo_K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433094"/>
            <a:ext cx="1441237" cy="24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3" descr="146-554_AP_PPT_Sub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3" descr="146-554_AP_PPT_Sub.jpg"/>
          <p:cNvPicPr preferRelativeResize="0"/>
          <p:nvPr/>
        </p:nvPicPr>
        <p:blipFill rotWithShape="1">
          <a:blip r:embed="rId2">
            <a:alphaModFix/>
          </a:blip>
          <a:srcRect l="51111" r="25555"/>
          <a:stretch/>
        </p:blipFill>
        <p:spPr>
          <a:xfrm>
            <a:off x="7010400" y="0"/>
            <a:ext cx="2133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3" descr="sepera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4338"/>
            <a:ext cx="9144000" cy="8048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1066800" y="1447800"/>
            <a:ext cx="708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1B41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B867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B416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B86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B416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1B416C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1B416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0" y="457201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33" descr="collegeboard_logo_K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6433094"/>
            <a:ext cx="1441237" cy="24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609600" y="38862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sldNum" idx="12"/>
          </p:nvPr>
        </p:nvSpPr>
        <p:spPr>
          <a:xfrm>
            <a:off x="5257800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board.org/apcreditpolic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" descr="image_title_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25700"/>
            <a:ext cx="9144000" cy="1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 txBox="1"/>
          <p:nvPr/>
        </p:nvSpPr>
        <p:spPr>
          <a:xfrm>
            <a:off x="990600" y="4724400"/>
            <a:ext cx="7162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"/>
          <p:cNvSpPr txBox="1">
            <a:spLocks noGrp="1"/>
          </p:cNvSpPr>
          <p:nvPr>
            <p:ph type="title"/>
          </p:nvPr>
        </p:nvSpPr>
        <p:spPr>
          <a:xfrm>
            <a:off x="990600" y="2819400"/>
            <a:ext cx="716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Welcome to AP Info Night at </a:t>
            </a:r>
            <a:endParaRPr sz="36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River City High School!</a:t>
            </a:r>
            <a:endParaRPr sz="3600" b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600"/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8275" y="1076325"/>
            <a:ext cx="6715125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body" idx="1"/>
          </p:nvPr>
        </p:nvSpPr>
        <p:spPr>
          <a:xfrm>
            <a:off x="1066800" y="1447800"/>
            <a:ext cx="708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an AP course helps students build critical thinking skills, confidence, and the essential time management and study skills needed for college success</a:t>
            </a:r>
            <a:endParaRPr sz="2400"/>
          </a:p>
          <a:p>
            <a:pPr marL="285750" marR="0" lvl="0" indent="-3365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Nationally, research shows that students who score a 3 or higher on an AP Exam typically earn higher grade point averages in college and have higher graduation rates than their non-AP peers*</a:t>
            </a:r>
            <a:endParaRPr sz="2400"/>
          </a:p>
          <a:p>
            <a:pPr marL="0" marR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*2009, The College Board, “The Relationship Between AP Exam Performance and College Outcomes"</a:t>
            </a:r>
            <a:endParaRPr sz="1800"/>
          </a:p>
          <a:p>
            <a:pPr marL="285750" marR="0" lvl="0" indent="-1841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</a:t>
            </a:r>
            <a:r>
              <a:rPr lang="en-US" baseline="30000"/>
              <a:t>®</a:t>
            </a:r>
            <a:r>
              <a:rPr lang="en-US"/>
              <a:t>: Skills &amp; Advantages that Last a Lifetime</a:t>
            </a: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>
            <a:spLocks noGrp="1"/>
          </p:cNvSpPr>
          <p:nvPr>
            <p:ph type="body" idx="1"/>
          </p:nvPr>
        </p:nvSpPr>
        <p:spPr>
          <a:xfrm>
            <a:off x="1066800" y="1447800"/>
            <a:ext cx="708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take AP courses and exams are much more likely to complete a college degree on time.* Graduating in four years represents a significant savings on the cost of college.</a:t>
            </a:r>
            <a:endParaRPr sz="2400"/>
          </a:p>
          <a:p>
            <a:pPr marL="285750" marR="0" lvl="0" indent="-3365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1 in 4 college students completes a bachelor’s degree in 4 years.</a:t>
            </a:r>
            <a:endParaRPr sz="2400"/>
          </a:p>
          <a:p>
            <a:pPr marL="285750" marR="0" lvl="0" indent="-3365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average cost of college for a single year is $23,410** for in-state schools (tuition, fees, room/board, misc. expenses). </a:t>
            </a:r>
            <a:endParaRPr sz="2400"/>
          </a:p>
          <a:p>
            <a:pPr marL="0" marR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00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Outcomes Comparisons by AP and Non-AP High School Experiences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College Board, 2008 </a:t>
            </a:r>
            <a:b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**The College Board,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Trends in College Pricing 2014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Figure 1</a:t>
            </a:r>
            <a:endParaRPr sz="1200"/>
          </a:p>
        </p:txBody>
      </p:sp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/>
              <a:t>AP</a:t>
            </a:r>
            <a:r>
              <a:rPr lang="en-US" sz="2800" baseline="30000"/>
              <a:t>®</a:t>
            </a:r>
            <a:r>
              <a:rPr lang="en-US" sz="3000"/>
              <a:t> Helps Students Graduate on Time &amp; Save Money</a:t>
            </a:r>
            <a:endParaRPr sz="3000"/>
          </a:p>
        </p:txBody>
      </p:sp>
      <p:sp>
        <p:nvSpPr>
          <p:cNvPr id="113" name="Google Shape;113;p12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 descr="image_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0"/>
            <a:ext cx="9144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</a:t>
            </a:r>
            <a:r>
              <a:rPr lang="en-US" baseline="30000"/>
              <a:t>®</a:t>
            </a:r>
            <a:r>
              <a:rPr lang="en-US"/>
              <a:t> Expands Students’ Options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1"/>
          </p:nvPr>
        </p:nvSpPr>
        <p:spPr>
          <a:xfrm>
            <a:off x="1066800" y="1447800"/>
            <a:ext cx="708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students earn college credit through AP Exams, their options and opportunities expand:</a:t>
            </a:r>
            <a:endParaRPr sz="1800"/>
          </a:p>
          <a:p>
            <a:pPr marL="0" marR="0" lvl="0" indent="0" algn="l" rtl="0">
              <a:lnSpc>
                <a:spcPct val="5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lnSpc>
                <a:spcPct val="50000"/>
              </a:lnSpc>
              <a:spcBef>
                <a:spcPts val="320"/>
              </a:spcBef>
              <a:spcAft>
                <a:spcPts val="0"/>
              </a:spcAft>
              <a:buClr>
                <a:srgbClr val="6FB867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to upper-level college courses sooner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285750" marR="0" lvl="0" indent="-298450" algn="l" rtl="0">
              <a:lnSpc>
                <a:spcPct val="50000"/>
              </a:lnSpc>
              <a:spcBef>
                <a:spcPts val="320"/>
              </a:spcBef>
              <a:spcAft>
                <a:spcPts val="0"/>
              </a:spcAft>
              <a:buClr>
                <a:srgbClr val="6FB867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Save money not having to take some introductory-level college courses</a:t>
            </a:r>
            <a:endParaRPr sz="1800"/>
          </a:p>
          <a:p>
            <a:pPr marL="285750" marR="0" lvl="0" indent="-298450" algn="l" rtl="0">
              <a:lnSpc>
                <a:spcPct val="5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Pursue a double major</a:t>
            </a:r>
            <a:endParaRPr sz="1800"/>
          </a:p>
          <a:p>
            <a:pPr marL="285750" marR="0" lvl="0" indent="-298450" algn="l" rtl="0">
              <a:lnSpc>
                <a:spcPct val="5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 time to study and travel abroad</a:t>
            </a:r>
            <a:endParaRPr sz="1800"/>
          </a:p>
          <a:p>
            <a:pPr marL="342900" marR="0" lvl="0" indent="-241300" algn="l" rtl="0">
              <a:lnSpc>
                <a:spcPct val="5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1963" marR="0" lvl="1" indent="-233361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5" descr="image_title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25700"/>
            <a:ext cx="9144000" cy="1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990600" y="2819400"/>
            <a:ext cx="716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AP® Exams</a:t>
            </a:r>
            <a:endParaRPr sz="2400"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6" descr="image_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0"/>
            <a:ext cx="9144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</a:t>
            </a:r>
            <a:r>
              <a:rPr lang="en-US" baseline="30000"/>
              <a:t>®</a:t>
            </a:r>
            <a:r>
              <a:rPr lang="en-US"/>
              <a:t> Exams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"/>
          </p:nvPr>
        </p:nvSpPr>
        <p:spPr>
          <a:xfrm>
            <a:off x="1066800" y="1295400"/>
            <a:ext cx="708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 Exams are administered by schools worldwide on set dates in May each year. </a:t>
            </a:r>
            <a:endParaRPr sz="2400"/>
          </a:p>
          <a:p>
            <a:pPr marL="285750" marR="0" lvl="0" indent="-336550" algn="l" rtl="0">
              <a:lnSpc>
                <a:spcPct val="5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Exams are </a:t>
            </a:r>
            <a:r>
              <a:rPr lang="en-US" sz="2400">
                <a:solidFill>
                  <a:schemeClr val="dk1"/>
                </a:solidFill>
              </a:rPr>
              <a:t>usually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3 hours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include:</a:t>
            </a:r>
            <a:endParaRPr sz="2400"/>
          </a:p>
          <a:p>
            <a:pPr marL="461963" marR="0" lvl="1" indent="-284162" algn="l" rtl="0">
              <a:lnSpc>
                <a:spcPct val="50000"/>
              </a:lnSpc>
              <a:spcBef>
                <a:spcPts val="2120"/>
              </a:spcBef>
              <a:spcAft>
                <a:spcPts val="0"/>
              </a:spcAft>
              <a:buClr>
                <a:srgbClr val="37566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Multiple-choice questions</a:t>
            </a:r>
            <a:endParaRPr sz="2400"/>
          </a:p>
          <a:p>
            <a:pPr marL="461962" marR="0" lvl="1" indent="-284161" algn="l" rtl="0">
              <a:lnSpc>
                <a:spcPct val="50000"/>
              </a:lnSpc>
              <a:spcBef>
                <a:spcPts val="2120"/>
              </a:spcBef>
              <a:spcAft>
                <a:spcPts val="0"/>
              </a:spcAft>
              <a:buClr>
                <a:srgbClr val="37566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Free-response items such as essays, problem solving, </a:t>
            </a:r>
            <a:r>
              <a:rPr lang="en-US" sz="2400">
                <a:solidFill>
                  <a:schemeClr val="dk1"/>
                </a:solidFill>
              </a:rPr>
              <a:t>d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ocument-based questions and oral response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college and university has its own policies regarding AP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credit and placement. The College Board offers information about AP credit at thousands of college and universities at </a:t>
            </a:r>
            <a:r>
              <a:rPr lang="en-US" sz="2400" b="0" i="0" u="sng" strike="noStrike" cap="none">
                <a:solidFill>
                  <a:srgbClr val="4083C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www.collegeboard.org/apcreditpolicy</a:t>
            </a:r>
            <a:r>
              <a:rPr lang="en-US" sz="2400" b="0" i="0" u="none" strike="noStrike" cap="none">
                <a:solidFill>
                  <a:srgbClr val="39566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/>
          </a:p>
        </p:txBody>
      </p:sp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Credit and Placement Opportunities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657600" y="2971800"/>
            <a:ext cx="5105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867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B416C"/>
                </a:solidFill>
                <a:latin typeface="Calibri"/>
                <a:ea typeface="Calibri"/>
                <a:cs typeface="Calibri"/>
                <a:sym typeface="Calibri"/>
              </a:rPr>
              <a:t>Search by school name or alphabetically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FB867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B416C"/>
                </a:solidFill>
                <a:latin typeface="Calibri"/>
                <a:ea typeface="Calibri"/>
                <a:cs typeface="Calibri"/>
                <a:sym typeface="Calibri"/>
              </a:rPr>
              <a:t>Data for each school includes a direct link to that school’s Web page detailing AP credit and placement policies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FB867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B416C"/>
                </a:solidFill>
                <a:latin typeface="Calibri"/>
                <a:ea typeface="Calibri"/>
                <a:cs typeface="Calibri"/>
                <a:sym typeface="Calibri"/>
              </a:rPr>
              <a:t>A statement from the college or university about its AP policy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1" indent="-23336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B41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rgbClr val="1B41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8" descr="AP_Credit_Polic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124200"/>
            <a:ext cx="2605088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6b753c4f2b_0_13" descr="image_title_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25700"/>
            <a:ext cx="9144000" cy="1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6b753c4f2b_0_13"/>
          <p:cNvSpPr txBox="1">
            <a:spLocks noGrp="1"/>
          </p:cNvSpPr>
          <p:nvPr>
            <p:ph type="title"/>
          </p:nvPr>
        </p:nvSpPr>
        <p:spPr>
          <a:xfrm>
            <a:off x="990600" y="2819400"/>
            <a:ext cx="716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chemeClr val="lt1"/>
                </a:solidFill>
              </a:rPr>
              <a:t>River City High School AP® Expectations</a:t>
            </a:r>
            <a:endParaRPr sz="2400"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929f10cfb_0_5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162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 classes fulfill graduation and A-G requirements that students need in order to graduate and/or qualify for four-year universities.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Weighted grades </a:t>
            </a:r>
            <a:r>
              <a:rPr lang="en-US" sz="3000">
                <a:solidFill>
                  <a:schemeClr val="dk1"/>
                </a:solidFill>
              </a:rPr>
              <a:t>are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conferred to students who pass an AP class with a grade of C or higher.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 i="1">
                <a:solidFill>
                  <a:schemeClr val="dk1"/>
                </a:solidFill>
              </a:rPr>
              <a:t>Take some time to consider, decisions to enroll for the 2020-2021 school year need to be made by the end February  2020</a:t>
            </a:r>
            <a:endParaRPr sz="3000" i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1400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7929f10cfb_0_5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</a:t>
            </a:r>
            <a:r>
              <a:rPr lang="en-US" baseline="30000"/>
              <a:t>® </a:t>
            </a:r>
            <a:r>
              <a:rPr lang="en-US"/>
              <a:t> Expectations at River City High School</a:t>
            </a:r>
            <a:endParaRPr/>
          </a:p>
        </p:txBody>
      </p:sp>
      <p:sp>
        <p:nvSpPr>
          <p:cNvPr id="160" name="Google Shape;160;g7929f10cfb_0_5"/>
          <p:cNvSpPr txBox="1"/>
          <p:nvPr/>
        </p:nvSpPr>
        <p:spPr>
          <a:xfrm>
            <a:off x="2355850" y="1320800"/>
            <a:ext cx="184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b6af54959_0_2"/>
          <p:cNvSpPr txBox="1">
            <a:spLocks noGrp="1"/>
          </p:cNvSpPr>
          <p:nvPr>
            <p:ph type="body" idx="1"/>
          </p:nvPr>
        </p:nvSpPr>
        <p:spPr>
          <a:xfrm>
            <a:off x="1066800" y="1447800"/>
            <a:ext cx="708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6b6af54959_0_2"/>
          <p:cNvSpPr txBox="1">
            <a:spLocks noGrp="1"/>
          </p:cNvSpPr>
          <p:nvPr>
            <p:ph type="title"/>
          </p:nvPr>
        </p:nvSpPr>
        <p:spPr>
          <a:xfrm>
            <a:off x="0" y="457201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 Contract at RCHS</a:t>
            </a:r>
            <a:endParaRPr/>
          </a:p>
        </p:txBody>
      </p:sp>
      <p:pic>
        <p:nvPicPr>
          <p:cNvPr id="168" name="Google Shape;168;g6b6af54959_0_2"/>
          <p:cNvPicPr preferRelativeResize="0"/>
          <p:nvPr/>
        </p:nvPicPr>
        <p:blipFill rotWithShape="1">
          <a:blip r:embed="rId3">
            <a:alphaModFix/>
          </a:blip>
          <a:srcRect l="31567" t="19015" r="35728"/>
          <a:stretch/>
        </p:blipFill>
        <p:spPr>
          <a:xfrm>
            <a:off x="132075" y="1143000"/>
            <a:ext cx="8640874" cy="52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 descr="image_title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25700"/>
            <a:ext cx="9144000" cy="1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990600" y="2819400"/>
            <a:ext cx="716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Questions</a:t>
            </a:r>
            <a:endParaRPr sz="24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" descr="image_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0"/>
            <a:ext cx="9144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"/>
          <p:cNvSpPr txBox="1">
            <a:spLocks noGrp="1"/>
          </p:cNvSpPr>
          <p:nvPr>
            <p:ph type="body" idx="1"/>
          </p:nvPr>
        </p:nvSpPr>
        <p:spPr>
          <a:xfrm>
            <a:off x="1066800" y="1371600"/>
            <a:ext cx="708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 City High School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committed to every student’s success.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believe access to rigorous coursework, such as Advanced Placement® (AP®) plays an important role in that success.</a:t>
            </a:r>
            <a:endParaRPr sz="2400"/>
          </a:p>
        </p:txBody>
      </p:sp>
      <p:sp>
        <p:nvSpPr>
          <p:cNvPr id="42" name="Google Shape;42;p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Welcome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7cde758815_0_0" descr="image_title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25700"/>
            <a:ext cx="9144000" cy="1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7cde758815_0_0"/>
          <p:cNvSpPr txBox="1">
            <a:spLocks noGrp="1"/>
          </p:cNvSpPr>
          <p:nvPr>
            <p:ph type="title"/>
          </p:nvPr>
        </p:nvSpPr>
        <p:spPr>
          <a:xfrm>
            <a:off x="990600" y="2819400"/>
            <a:ext cx="716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Meet Your Future AP Teachers</a:t>
            </a:r>
            <a:endParaRPr sz="2400"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body" idx="1"/>
          </p:nvPr>
        </p:nvSpPr>
        <p:spPr>
          <a:xfrm>
            <a:off x="1066800" y="1447800"/>
            <a:ext cx="708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867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the benefits of taking AP</a:t>
            </a:r>
            <a:r>
              <a:rPr lang="en-US" sz="3600">
                <a:solidFill>
                  <a:srgbClr val="375669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Courses at River City High School and the future benefits for college and career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867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AP</a:t>
            </a:r>
            <a:r>
              <a:rPr lang="en-US" sz="3600">
                <a:solidFill>
                  <a:srgbClr val="375669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Courses and Expectations at River City High School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23850" algn="l" rtl="0">
              <a:spcBef>
                <a:spcPts val="0"/>
              </a:spcBef>
              <a:spcAft>
                <a:spcPts val="0"/>
              </a:spcAft>
              <a:buClr>
                <a:srgbClr val="6FB867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Meet your future AP</a:t>
            </a:r>
            <a:r>
              <a:rPr lang="en-US" sz="3600">
                <a:solidFill>
                  <a:srgbClr val="375669"/>
                </a:solidFill>
              </a:rPr>
              <a:t>®</a:t>
            </a:r>
            <a:r>
              <a:rPr lang="en-US" sz="3600">
                <a:solidFill>
                  <a:schemeClr val="dk1"/>
                </a:solidFill>
              </a:rPr>
              <a:t> Teachers</a:t>
            </a:r>
            <a:endParaRPr sz="3600"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Tonight’s Objectives</a:t>
            </a:r>
            <a:endParaRPr sz="3600"/>
          </a:p>
        </p:txBody>
      </p:sp>
      <p:sp>
        <p:nvSpPr>
          <p:cNvPr id="50" name="Google Shape;50;p3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4" descr="image_title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38400"/>
            <a:ext cx="9144000" cy="1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990600" y="2819400"/>
            <a:ext cx="716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chemeClr val="lt1"/>
                </a:solidFill>
              </a:rPr>
              <a:t>What Are Advanced Placement</a:t>
            </a:r>
            <a:r>
              <a:rPr lang="en-US" sz="3600" baseline="30000">
                <a:solidFill>
                  <a:schemeClr val="lt1"/>
                </a:solidFill>
              </a:rPr>
              <a:t>®</a:t>
            </a:r>
            <a:r>
              <a:rPr lang="en-US" sz="3600">
                <a:solidFill>
                  <a:schemeClr val="lt1"/>
                </a:solidFill>
              </a:rPr>
              <a:t> Courses?</a:t>
            </a:r>
            <a:endParaRPr sz="24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body" idx="1"/>
          </p:nvPr>
        </p:nvSpPr>
        <p:spPr>
          <a:xfrm>
            <a:off x="1066800" y="1447800"/>
            <a:ext cx="708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</a:t>
            </a:r>
            <a:r>
              <a:rPr lang="en-US" sz="2400" b="0" i="0" u="none" strike="noStrike" cap="none">
                <a:solidFill>
                  <a:srgbClr val="375669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courses are rigo</a:t>
            </a:r>
            <a:r>
              <a:rPr lang="en-US" sz="2400">
                <a:solidFill>
                  <a:schemeClr val="dk1"/>
                </a:solidFill>
              </a:rPr>
              <a:t>rous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college-level courses offered in high school</a:t>
            </a:r>
            <a:endParaRPr sz="2400"/>
          </a:p>
          <a:p>
            <a:pPr marL="285750" marR="0" lvl="0" indent="-3365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Courses reflect what is taught in top introductory college courses</a:t>
            </a:r>
            <a:endParaRPr sz="2400"/>
          </a:p>
          <a:p>
            <a:pPr marL="285750" marR="0" lvl="0" indent="-3365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take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 Exams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measuring their mastery of college-level work</a:t>
            </a:r>
            <a:endParaRPr sz="2400"/>
          </a:p>
          <a:p>
            <a:pPr marL="285750" marR="0" lvl="0" indent="-3365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score of 3 or higher on an AP Exam </a:t>
            </a:r>
            <a:r>
              <a:rPr lang="en-US" sz="2400">
                <a:solidFill>
                  <a:schemeClr val="dk1"/>
                </a:solidFill>
              </a:rPr>
              <a:t>may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earn students college credit and/or placement into advanced courses in college </a:t>
            </a:r>
            <a:endParaRPr sz="2400"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Advanced Placement</a:t>
            </a:r>
            <a:r>
              <a:rPr lang="en-US" b="0" baseline="30000"/>
              <a:t> ®</a:t>
            </a:r>
            <a:r>
              <a:rPr lang="en-US"/>
              <a:t>: The Basics</a:t>
            </a:r>
            <a:endParaRPr/>
          </a:p>
        </p:txBody>
      </p:sp>
      <p:sp>
        <p:nvSpPr>
          <p:cNvPr id="65" name="Google Shape;65;p5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Char char="•"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Arts: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Studio Art: 2-D Design Portfolio</a:t>
            </a:r>
            <a:endParaRPr/>
          </a:p>
          <a:p>
            <a:pPr marL="285750" marR="0" lvl="0" indent="-31115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Char char="•"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English: 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and Composition, English Literature and Composition</a:t>
            </a:r>
            <a:endParaRPr/>
          </a:p>
          <a:p>
            <a:pPr marL="285750" marR="0" lvl="0" indent="-31115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Char char="•"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and Social Sciences: </a:t>
            </a:r>
            <a:r>
              <a:rPr lang="en-US">
                <a:solidFill>
                  <a:schemeClr val="dk1"/>
                </a:solidFill>
              </a:rPr>
              <a:t>World History,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United States Government and Politics, United States History</a:t>
            </a:r>
            <a:endParaRPr/>
          </a:p>
          <a:p>
            <a:pPr marL="285750" marR="0" lvl="0" indent="-31115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Char char="•"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Mathematics and Computer Science: 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Calculus AB, Calculus BC, Computer Science Principles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 A, Statistics</a:t>
            </a:r>
            <a:endParaRPr/>
          </a:p>
          <a:p>
            <a:pPr marL="285750" marR="0" lvl="0" indent="-31115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Char char="•"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Sciences: 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Biology, Chemistry, Physics </a:t>
            </a:r>
            <a:endParaRPr/>
          </a:p>
          <a:p>
            <a:pPr marL="285750" marR="0" lvl="0" indent="-31115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Char char="•"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languages: 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Language and Culture, French Language and Culture, Spanish Language and Culture</a:t>
            </a: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River City High School’s  Current AP</a:t>
            </a:r>
            <a:r>
              <a:rPr lang="en-US" baseline="30000"/>
              <a:t>®</a:t>
            </a:r>
            <a:r>
              <a:rPr lang="en-US"/>
              <a:t> Courses</a:t>
            </a:r>
            <a:endParaRPr/>
          </a:p>
        </p:txBody>
      </p:sp>
      <p:sp>
        <p:nvSpPr>
          <p:cNvPr id="73" name="Google Shape;73;p6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 txBox="1"/>
          <p:nvPr/>
        </p:nvSpPr>
        <p:spPr>
          <a:xfrm>
            <a:off x="990600" y="1185446"/>
            <a:ext cx="7391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162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6FB867"/>
              </a:buClr>
              <a:buSzPts val="16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940 students at River City High School are enrolled in AP courses during the 2019-2020 school year, which is an increase by over 162 students from the previous year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3655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453 AP exams were taken last year by our students</a:t>
            </a:r>
            <a:endParaRPr sz="2400"/>
          </a:p>
          <a:p>
            <a:pPr marL="285750" marR="0" lvl="0" indent="-33655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6FB86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64% of our students scored a 3 or higher on AP exams last year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1400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</a:t>
            </a:r>
            <a:r>
              <a:rPr lang="en-US" baseline="30000"/>
              <a:t>®</a:t>
            </a:r>
            <a:r>
              <a:rPr lang="en-US"/>
              <a:t> at River City High School</a:t>
            </a:r>
            <a:endParaRPr/>
          </a:p>
        </p:txBody>
      </p:sp>
      <p:sp>
        <p:nvSpPr>
          <p:cNvPr id="82" name="Google Shape;82;p7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8" descr="image_title_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25700"/>
            <a:ext cx="9144000" cy="1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990600" y="2819400"/>
            <a:ext cx="716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chemeClr val="lt1"/>
                </a:solidFill>
              </a:rPr>
              <a:t>AP®: The Benefits</a:t>
            </a:r>
            <a:endParaRPr sz="24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 descr="image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0"/>
            <a:ext cx="9144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/>
          <p:nvPr/>
        </p:nvSpPr>
        <p:spPr>
          <a:xfrm>
            <a:off x="2355850" y="1320800"/>
            <a:ext cx="18415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learn rigorous college-level content and skills</a:t>
            </a:r>
            <a:endParaRPr/>
          </a:p>
          <a:p>
            <a:pPr marL="285750" marR="0" lvl="0" indent="-3111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AP is valued in the college admission process</a:t>
            </a:r>
            <a:endParaRPr/>
          </a:p>
          <a:p>
            <a:pPr marL="285750" marR="0" lvl="0" indent="-3111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 courses are interesting and rewarding academic experiences</a:t>
            </a:r>
            <a:endParaRPr/>
          </a:p>
          <a:p>
            <a:pPr marL="285750" marR="0" lvl="0" indent="-311150" algn="l" rtl="0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rgbClr val="6FB867"/>
              </a:buClr>
              <a:buSzPts val="2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Opportunity to earn valuable credit and placement in college</a:t>
            </a:r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22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AP</a:t>
            </a:r>
            <a:r>
              <a:rPr lang="en-US" baseline="30000"/>
              <a:t>®</a:t>
            </a:r>
            <a:r>
              <a:rPr lang="en-US"/>
              <a:t>: The Benefits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4083CF"/>
      </a:hlink>
      <a:folHlink>
        <a:srgbClr val="FEC6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On-screen Show (4:3)</PresentationFormat>
  <Paragraphs>95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Welcome to AP Info Night at  River City High School! </vt:lpstr>
      <vt:lpstr>Welcome</vt:lpstr>
      <vt:lpstr>Tonight’s Objectives</vt:lpstr>
      <vt:lpstr>What Are Advanced Placement® Courses?</vt:lpstr>
      <vt:lpstr>Advanced Placement ®: The Basics</vt:lpstr>
      <vt:lpstr>River City High School’s  Current AP® Courses</vt:lpstr>
      <vt:lpstr>AP® at River City High School</vt:lpstr>
      <vt:lpstr>AP®: The Benefits</vt:lpstr>
      <vt:lpstr> AP®: The Benefits</vt:lpstr>
      <vt:lpstr>AP®: Skills &amp; Advantages that Last a Lifetime</vt:lpstr>
      <vt:lpstr>AP® Helps Students Graduate on Time &amp; Save Money</vt:lpstr>
      <vt:lpstr>AP® Expands Students’ Options</vt:lpstr>
      <vt:lpstr>AP® Exams</vt:lpstr>
      <vt:lpstr>AP® Exams</vt:lpstr>
      <vt:lpstr>Credit and Placement Opportunities</vt:lpstr>
      <vt:lpstr>River City High School AP® Expectations</vt:lpstr>
      <vt:lpstr>AP®  Expectations at River City High School</vt:lpstr>
      <vt:lpstr>AP Contract at RCHS</vt:lpstr>
      <vt:lpstr>Questions</vt:lpstr>
      <vt:lpstr>Meet Your Future AP Teachers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 Info Night at  River City High School! </dc:title>
  <dc:creator>knortey</dc:creator>
  <cp:lastModifiedBy>Gerald O'Connor</cp:lastModifiedBy>
  <cp:revision>1</cp:revision>
  <dcterms:created xsi:type="dcterms:W3CDTF">2013-01-11T21:38:43Z</dcterms:created>
  <dcterms:modified xsi:type="dcterms:W3CDTF">2020-02-01T01:16:26Z</dcterms:modified>
</cp:coreProperties>
</file>